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9" r:id="rId3"/>
    <p:sldId id="263" r:id="rId4"/>
    <p:sldId id="259" r:id="rId5"/>
    <p:sldId id="258" r:id="rId6"/>
    <p:sldId id="260" r:id="rId7"/>
    <p:sldId id="265" r:id="rId8"/>
    <p:sldId id="261" r:id="rId9"/>
    <p:sldId id="264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203" autoAdjust="0"/>
    <p:restoredTop sz="86447" autoAdjust="0"/>
  </p:normalViewPr>
  <p:slideViewPr>
    <p:cSldViewPr>
      <p:cViewPr varScale="1">
        <p:scale>
          <a:sx n="99" d="100"/>
          <a:sy n="99" d="100"/>
        </p:scale>
        <p:origin x="15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53C29-C9EB-4F6B-948E-CEF77DD934FA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39099-4CD8-469B-B77E-6694524CF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29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39099-4CD8-469B-B77E-6694524CFE6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585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Kinetic" panose="00000500000000000000" pitchFamily="50" charset="0"/>
              </a:rPr>
              <a:t>Ready for their next step in their learning journey- tired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Kinetic" panose="00000500000000000000" pitchFamily="50" charset="0"/>
              </a:rPr>
              <a:t>Small group work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Kinetic" panose="00000500000000000000" pitchFamily="50" charset="0"/>
              </a:rPr>
              <a:t>Children have the opportunity to access outside learning, small world activities as well as sand, water and construction which are linked to the learning they are doing in class.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39099-4CD8-469B-B77E-6694524CFE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533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at the end of Year 1 every child will undertake a phonics screening, there will be a meeting nearer the time to discuss what will happen here.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inetic" panose="00000500000000000000" pitchFamily="50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39099-4CD8-469B-B77E-6694524CFE6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944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0420-56D6-4B40-AEA4-5A0A450CCE89}" type="datetimeFigureOut">
              <a:rPr lang="en-GB" smtClean="0"/>
              <a:pPr/>
              <a:t>06/07/2023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494D-C67C-4515-88C7-079B663489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465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0420-56D6-4B40-AEA4-5A0A450CCE89}" type="datetimeFigureOut">
              <a:rPr lang="en-GB" smtClean="0"/>
              <a:pPr/>
              <a:t>06/07/2023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494D-C67C-4515-88C7-079B663489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111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0420-56D6-4B40-AEA4-5A0A450CCE89}" type="datetimeFigureOut">
              <a:rPr lang="en-GB" smtClean="0"/>
              <a:pPr/>
              <a:t>06/07/2023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494D-C67C-4515-88C7-079B663489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5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0420-56D6-4B40-AEA4-5A0A450CCE89}" type="datetimeFigureOut">
              <a:rPr lang="en-GB" smtClean="0"/>
              <a:pPr/>
              <a:t>06/07/2023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494D-C67C-4515-88C7-079B663489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493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0420-56D6-4B40-AEA4-5A0A450CCE89}" type="datetimeFigureOut">
              <a:rPr lang="en-GB" smtClean="0"/>
              <a:pPr/>
              <a:t>06/07/2023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494D-C67C-4515-88C7-079B663489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47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0420-56D6-4B40-AEA4-5A0A450CCE89}" type="datetimeFigureOut">
              <a:rPr lang="en-GB" smtClean="0"/>
              <a:pPr/>
              <a:t>06/07/2023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494D-C67C-4515-88C7-079B663489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1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0420-56D6-4B40-AEA4-5A0A450CCE89}" type="datetimeFigureOut">
              <a:rPr lang="en-GB" smtClean="0"/>
              <a:pPr/>
              <a:t>06/07/2023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494D-C67C-4515-88C7-079B663489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49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0420-56D6-4B40-AEA4-5A0A450CCE89}" type="datetimeFigureOut">
              <a:rPr lang="en-GB" smtClean="0"/>
              <a:pPr/>
              <a:t>06/07/2023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494D-C67C-4515-88C7-079B663489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85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0420-56D6-4B40-AEA4-5A0A450CCE89}" type="datetimeFigureOut">
              <a:rPr lang="en-GB" smtClean="0"/>
              <a:pPr/>
              <a:t>06/07/2023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494D-C67C-4515-88C7-079B663489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58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0420-56D6-4B40-AEA4-5A0A450CCE89}" type="datetimeFigureOut">
              <a:rPr lang="en-GB" smtClean="0"/>
              <a:pPr/>
              <a:t>06/07/2023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494D-C67C-4515-88C7-079B663489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56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0420-56D6-4B40-AEA4-5A0A450CCE89}" type="datetimeFigureOut">
              <a:rPr lang="en-GB" smtClean="0"/>
              <a:pPr/>
              <a:t>06/07/2023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494D-C67C-4515-88C7-079B663489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808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D0420-56D6-4B40-AEA4-5A0A450CCE89}" type="datetimeFigureOut">
              <a:rPr lang="en-GB" smtClean="0"/>
              <a:pPr/>
              <a:t>06/07/2023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8494D-C67C-4515-88C7-079B663489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hyperlink" Target="http://www.google.co.uk/imgres?imgurl=http://www.rspb.org.uk/Images/i9396_tcm9-17607.jpg?width=530&amp;crop=(304,456,1318,1026)&amp;imgrefurl=http://www.rspb.org.uk/goldfinch&amp;docid=DatY9dZOXSffNM&amp;tbnid=VMwOLHmnQnhgPM:&amp;w=530&amp;h=298&amp;ei=o4DRUd3jL8H30gX4roG4Dw&amp;ved=0CAIQxiAwAA&amp;iact=c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755576" y="1412550"/>
            <a:ext cx="7416824" cy="151216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>
              <a:buNone/>
            </a:pPr>
            <a:r>
              <a:rPr lang="en-GB" sz="2000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Kinetic" panose="00000500000000000000" pitchFamily="50" charset="0"/>
              </a:rPr>
              <a:t>Welcome To Year 1</a:t>
            </a:r>
            <a:endParaRPr lang="en-GB" sz="2000" kern="10" spc="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Kinetic" panose="00000500000000000000" pitchFamily="50" charset="0"/>
            </a:endParaRPr>
          </a:p>
        </p:txBody>
      </p:sp>
      <p:pic>
        <p:nvPicPr>
          <p:cNvPr id="1028" name="Picture 4" descr="http://t2.gstatic.com/images?q=tbn:ANd9GcQbU2CiRkN6PfA6pbz_9z0KLN1kG20DWfuGHxog2QHJK_48abZ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49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calmore-inf.hants.sch.uk/images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924944"/>
            <a:ext cx="2844887" cy="273630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140967"/>
            <a:ext cx="1496121" cy="14013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38" y="4869159"/>
            <a:ext cx="1359742" cy="1770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750" y="4833895"/>
            <a:ext cx="1210098" cy="1813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36329" y="5126801"/>
            <a:ext cx="1632181" cy="1224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1516" y="4922778"/>
            <a:ext cx="1488158" cy="166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78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8229600" cy="1143000"/>
          </a:xfrm>
        </p:spPr>
        <p:txBody>
          <a:bodyPr/>
          <a:lstStyle/>
          <a:p>
            <a:r>
              <a:rPr lang="en-GB" b="1" u="sng" dirty="0" smtClean="0">
                <a:latin typeface="Kinetic" panose="00000500000000000000" pitchFamily="50" charset="0"/>
              </a:rPr>
              <a:t>A little plea for help...</a:t>
            </a:r>
            <a:endParaRPr lang="en-GB" b="1" u="sng" dirty="0">
              <a:latin typeface="Kinetic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Kinetic" panose="00000500000000000000" pitchFamily="50" charset="0"/>
              </a:rPr>
              <a:t>Could you possibly spare a little bit of time during the week?</a:t>
            </a:r>
          </a:p>
          <a:p>
            <a:r>
              <a:rPr lang="en-GB" dirty="0" smtClean="0">
                <a:latin typeface="Kinetic" panose="00000500000000000000" pitchFamily="50" charset="0"/>
              </a:rPr>
              <a:t>Are you DBS checked? Could you come on trips with us?</a:t>
            </a:r>
          </a:p>
          <a:p>
            <a:endParaRPr lang="en-GB" dirty="0" smtClean="0">
              <a:latin typeface="Kinetic" panose="00000500000000000000" pitchFamily="50" charset="0"/>
            </a:endParaRPr>
          </a:p>
          <a:p>
            <a:r>
              <a:rPr lang="en-GB" dirty="0" smtClean="0">
                <a:latin typeface="Kinetic" panose="00000500000000000000" pitchFamily="50" charset="0"/>
              </a:rPr>
              <a:t>If you can please speak to Kelly or us!</a:t>
            </a:r>
            <a:endParaRPr lang="en-GB" dirty="0">
              <a:latin typeface="Kinetic" panose="00000500000000000000" pitchFamily="50" charset="0"/>
            </a:endParaRPr>
          </a:p>
        </p:txBody>
      </p:sp>
      <p:pic>
        <p:nvPicPr>
          <p:cNvPr id="24578" name="Picture 2" descr="http://www.pictures88.com/please/please-2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50639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1520" y="476672"/>
            <a:ext cx="856895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inetic" panose="00000500000000000000" pitchFamily="50" charset="0"/>
                <a:cs typeface="Arial" pitchFamily="34" charset="0"/>
              </a:rPr>
              <a:t>Come and see us!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Kinetic" panose="00000500000000000000" pitchFamily="50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600" dirty="0" smtClean="0">
                <a:solidFill>
                  <a:schemeClr val="accent6">
                    <a:lumMod val="50000"/>
                  </a:schemeClr>
                </a:solidFill>
                <a:latin typeface="Kinetic" panose="00000500000000000000" pitchFamily="50" charset="0"/>
                <a:cs typeface="Arial" pitchFamily="34" charset="0"/>
              </a:rPr>
              <a:t>Goldfinches</a:t>
            </a:r>
            <a:r>
              <a:rPr kumimoji="0" lang="en-GB" sz="3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Kinetic" panose="00000500000000000000" pitchFamily="50" charset="0"/>
                <a:cs typeface="Arial" pitchFamily="34" charset="0"/>
              </a:rPr>
              <a:t>  </a:t>
            </a:r>
            <a:r>
              <a:rPr kumimoji="0" lang="en-GB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inetic" panose="00000500000000000000" pitchFamily="50" charset="0"/>
                <a:cs typeface="Arial" pitchFamily="34" charset="0"/>
              </a:rPr>
              <a:t>– </a:t>
            </a:r>
            <a:r>
              <a:rPr kumimoji="0" lang="en-GB" sz="3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inetic" panose="00000500000000000000" pitchFamily="50" charset="0"/>
                <a:cs typeface="Arial" pitchFamily="34" charset="0"/>
              </a:rPr>
              <a:t>Mrs Weaver,</a:t>
            </a:r>
            <a:r>
              <a:rPr kumimoji="0" lang="en-GB" sz="3600" b="0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Kinetic" panose="00000500000000000000" pitchFamily="50" charset="0"/>
                <a:cs typeface="Arial" pitchFamily="34" charset="0"/>
              </a:rPr>
              <a:t> Mrs </a:t>
            </a:r>
            <a:r>
              <a:rPr kumimoji="0" lang="en-GB" sz="3600" b="0" i="0" u="sng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Kinetic" panose="00000500000000000000" pitchFamily="50" charset="0"/>
                <a:cs typeface="Arial" pitchFamily="34" charset="0"/>
              </a:rPr>
              <a:t>Darch</a:t>
            </a:r>
            <a:r>
              <a:rPr kumimoji="0" lang="en-GB" sz="3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Kinetic" panose="00000500000000000000" pitchFamily="50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600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Mrs McDevitt, Mrs Lo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inetic" panose="00000500000000000000" pitchFamily="50" charset="0"/>
                <a:cs typeface="Arial" pitchFamily="34" charset="0"/>
              </a:rPr>
              <a:t>Owls</a:t>
            </a:r>
            <a:r>
              <a:rPr lang="en-GB" sz="3600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 – </a:t>
            </a:r>
            <a:r>
              <a:rPr kumimoji="0" lang="en-GB" sz="3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inetic" panose="00000500000000000000" pitchFamily="50" charset="0"/>
                <a:cs typeface="Arial" pitchFamily="34" charset="0"/>
              </a:rPr>
              <a:t>Mrs </a:t>
            </a:r>
            <a:r>
              <a:rPr kumimoji="0" lang="en-GB" sz="3600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Kinetic" panose="00000500000000000000" pitchFamily="50" charset="0"/>
                <a:cs typeface="Arial" pitchFamily="34" charset="0"/>
              </a:rPr>
              <a:t>Goodey</a:t>
            </a:r>
            <a:r>
              <a:rPr kumimoji="0" lang="en-GB" sz="3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inetic" panose="00000500000000000000" pitchFamily="50" charset="0"/>
                <a:cs typeface="Arial" pitchFamily="34" charset="0"/>
              </a:rPr>
              <a:t>/Mrs </a:t>
            </a:r>
            <a:r>
              <a:rPr kumimoji="0" lang="en-GB" sz="3600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Kinetic" panose="00000500000000000000" pitchFamily="50" charset="0"/>
                <a:cs typeface="Arial" pitchFamily="34" charset="0"/>
              </a:rPr>
              <a:t>Twyman</a:t>
            </a:r>
            <a:endParaRPr kumimoji="0" lang="en-GB" sz="3600" b="0" i="0" u="sng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Kinetic" panose="00000500000000000000" pitchFamily="50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600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Miss James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Kinetic" panose="00000500000000000000" pitchFamily="50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600" dirty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You are welcome to see us before 8.40am, after 3.00pm or make an appointment.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036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Kinetic" panose="00000500000000000000" pitchFamily="50" charset="0"/>
              </a:rPr>
              <a:t>Expectations</a:t>
            </a:r>
            <a:endParaRPr lang="en-GB" u="sng" dirty="0">
              <a:latin typeface="Kinetic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Kinetic" panose="00000500000000000000" pitchFamily="50" charset="0"/>
              </a:rPr>
              <a:t>The move from Early Years Curriculum to  Key Stage One.</a:t>
            </a:r>
          </a:p>
          <a:p>
            <a:r>
              <a:rPr lang="en-GB" sz="2800" dirty="0">
                <a:latin typeface="Kinetic" panose="00000500000000000000" pitchFamily="50" charset="0"/>
              </a:rPr>
              <a:t>Learning is more structured but still very much child led. </a:t>
            </a:r>
          </a:p>
          <a:p>
            <a:r>
              <a:rPr lang="en-GB" sz="2800" dirty="0">
                <a:latin typeface="Kinetic" panose="00000500000000000000" pitchFamily="50" charset="0"/>
              </a:rPr>
              <a:t>Phonics screening in June where all Year 1 children will be assessed.</a:t>
            </a:r>
          </a:p>
          <a:p>
            <a:endParaRPr lang="en-GB" dirty="0">
              <a:latin typeface="Kinetic" panose="00000500000000000000" pitchFamily="5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60288"/>
            <a:ext cx="1615083" cy="1211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04965" y="2124036"/>
            <a:ext cx="1638926" cy="1224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8804" y="4618517"/>
            <a:ext cx="2421535" cy="18086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95409" y="4304605"/>
            <a:ext cx="2780926" cy="20771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395804"/>
            <a:ext cx="3129973" cy="23378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84343" y="507945"/>
            <a:ext cx="7128792" cy="58326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inetic" panose="00000500000000000000" pitchFamily="50" charset="0"/>
                <a:cs typeface="Arial" pitchFamily="34" charset="0"/>
              </a:rPr>
              <a:t>A Typical Day in Year 1</a:t>
            </a:r>
            <a:endParaRPr lang="en-GB" sz="2800" dirty="0" smtClean="0">
              <a:solidFill>
                <a:srgbClr val="000000"/>
              </a:solidFill>
              <a:latin typeface="Kinetic" panose="00000500000000000000" pitchFamily="50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8:40    Greet children / register </a:t>
            </a:r>
            <a:endParaRPr lang="en-GB" sz="2000" dirty="0">
              <a:solidFill>
                <a:srgbClr val="000000"/>
              </a:solidFill>
              <a:latin typeface="Kinetic" panose="00000500000000000000" pitchFamily="50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8:55    RWI</a:t>
            </a:r>
            <a:endParaRPr lang="en-GB" sz="2000" dirty="0">
              <a:solidFill>
                <a:srgbClr val="000000"/>
              </a:solidFill>
              <a:latin typeface="Kinetic" panose="00000500000000000000" pitchFamily="50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9:35    Literacy and handwriting</a:t>
            </a:r>
            <a:endParaRPr lang="en-GB" sz="2000" dirty="0">
              <a:solidFill>
                <a:srgbClr val="000000"/>
              </a:solidFill>
              <a:latin typeface="Kinetic" panose="00000500000000000000" pitchFamily="50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10:30   Assembly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10:45   </a:t>
            </a:r>
            <a:r>
              <a:rPr lang="en-GB" sz="2000" dirty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P</a:t>
            </a:r>
            <a:r>
              <a:rPr lang="en-GB" sz="2000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laytime </a:t>
            </a:r>
            <a:endParaRPr lang="en-GB" sz="2000" dirty="0">
              <a:solidFill>
                <a:srgbClr val="000000"/>
              </a:solidFill>
              <a:latin typeface="Kinetic" panose="00000500000000000000" pitchFamily="50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11:00    Maths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12:00    </a:t>
            </a:r>
            <a:r>
              <a:rPr lang="en-GB" sz="2000" dirty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Lunch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1:00     </a:t>
            </a:r>
            <a:r>
              <a:rPr lang="en-GB" sz="2000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Afternoon phonics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1:30     Science/Geography/History </a:t>
            </a:r>
            <a:endParaRPr lang="en-GB" sz="2000" dirty="0">
              <a:solidFill>
                <a:srgbClr val="000000"/>
              </a:solidFill>
              <a:latin typeface="Kinetic" panose="00000500000000000000" pitchFamily="50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            Art /DT /PE/ music/ RE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2:45    Story time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3: 00    Home </a:t>
            </a:r>
            <a:r>
              <a:rPr lang="en-GB" sz="2000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time</a:t>
            </a:r>
            <a:endParaRPr lang="en-GB" sz="2800" dirty="0" smtClean="0">
              <a:solidFill>
                <a:srgbClr val="000000"/>
              </a:solidFill>
              <a:latin typeface="Kinetic" panose="00000500000000000000" pitchFamily="50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GB" sz="2800" b="1" u="sng" dirty="0" smtClean="0">
              <a:solidFill>
                <a:srgbClr val="000000"/>
              </a:solidFill>
              <a:latin typeface="Kinetic" panose="00000500000000000000" pitchFamily="50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u="sng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Key dates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GB" sz="2000" b="1" u="sng" dirty="0">
              <a:solidFill>
                <a:srgbClr val="000000"/>
              </a:solidFill>
              <a:latin typeface="Kinetic" panose="00000500000000000000" pitchFamily="50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Thursday </a:t>
            </a:r>
            <a:r>
              <a:rPr lang="en-GB" sz="2000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- library book change (leave book in book bag all the time)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Monday &amp; Friday- PE </a:t>
            </a:r>
            <a:endParaRPr lang="en-GB" sz="2000" dirty="0">
              <a:solidFill>
                <a:srgbClr val="000000"/>
              </a:solidFill>
              <a:latin typeface="Kinetic" panose="00000500000000000000" pitchFamily="50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72200" y="500087"/>
            <a:ext cx="2304256" cy="17281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45023" y="2647742"/>
            <a:ext cx="2079296" cy="1553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35886" y="3037122"/>
            <a:ext cx="2024554" cy="151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94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9552" y="404664"/>
            <a:ext cx="842493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b="1" u="sng" dirty="0">
                <a:latin typeface="Kinetic" panose="00000500000000000000" pitchFamily="50" charset="0"/>
              </a:rPr>
              <a:t>Topics for the year</a:t>
            </a:r>
            <a:endParaRPr lang="en-GB" sz="1600" dirty="0">
              <a:latin typeface="Kinetic" panose="00000500000000000000" pitchFamily="50" charset="0"/>
            </a:endParaRPr>
          </a:p>
          <a:p>
            <a:r>
              <a:rPr lang="en-GB" sz="1600" b="1" u="sng" dirty="0">
                <a:latin typeface="Kinetic" panose="00000500000000000000" pitchFamily="50" charset="0"/>
              </a:rPr>
              <a:t>Autumn Term</a:t>
            </a:r>
            <a:endParaRPr lang="en-GB" sz="1600" dirty="0">
              <a:latin typeface="Kinetic" panose="00000500000000000000" pitchFamily="50" charset="0"/>
            </a:endParaRPr>
          </a:p>
          <a:p>
            <a:r>
              <a:rPr lang="en-GB" sz="1600" b="1" i="1" dirty="0" smtClean="0">
                <a:latin typeface="Kinetic" panose="00000500000000000000" pitchFamily="50" charset="0"/>
              </a:rPr>
              <a:t>Food Glorious Food– </a:t>
            </a:r>
            <a:r>
              <a:rPr lang="en-GB" sz="1600" dirty="0" smtClean="0">
                <a:latin typeface="Kinetic" panose="00000500000000000000" pitchFamily="50" charset="0"/>
              </a:rPr>
              <a:t>keeping fit &amp; healthy </a:t>
            </a:r>
            <a:r>
              <a:rPr lang="en-GB" sz="1600" dirty="0">
                <a:latin typeface="Kinetic" panose="00000500000000000000" pitchFamily="50" charset="0"/>
              </a:rPr>
              <a:t>eating and Harvest.</a:t>
            </a:r>
          </a:p>
          <a:p>
            <a:endParaRPr lang="en-GB" sz="1600" b="1" i="1" dirty="0" smtClean="0">
              <a:latin typeface="Kinetic" panose="00000500000000000000" pitchFamily="50" charset="0"/>
            </a:endParaRPr>
          </a:p>
          <a:p>
            <a:r>
              <a:rPr lang="en-GB" sz="1600" b="1" i="1" dirty="0" smtClean="0">
                <a:latin typeface="Kinetic" panose="00000500000000000000" pitchFamily="50" charset="0"/>
              </a:rPr>
              <a:t>All About </a:t>
            </a:r>
            <a:r>
              <a:rPr lang="en-GB" sz="1600" b="1" i="1" dirty="0" err="1" smtClean="0">
                <a:latin typeface="Kinetic" panose="00000500000000000000" pitchFamily="50" charset="0"/>
              </a:rPr>
              <a:t>Calmore</a:t>
            </a:r>
            <a:r>
              <a:rPr lang="en-GB" sz="1600" b="1" i="1" dirty="0" smtClean="0">
                <a:latin typeface="Kinetic" panose="00000500000000000000" pitchFamily="50" charset="0"/>
              </a:rPr>
              <a:t> </a:t>
            </a:r>
            <a:r>
              <a:rPr lang="en-GB" sz="1600" i="1" dirty="0" smtClean="0">
                <a:latin typeface="Kinetic" panose="00000500000000000000" pitchFamily="50" charset="0"/>
              </a:rPr>
              <a:t>– </a:t>
            </a:r>
            <a:r>
              <a:rPr lang="en-GB" sz="1600" dirty="0" smtClean="0">
                <a:latin typeface="Kinetic" panose="00000500000000000000" pitchFamily="50" charset="0"/>
              </a:rPr>
              <a:t> </a:t>
            </a:r>
            <a:r>
              <a:rPr lang="en-GB" sz="1600" dirty="0" err="1" smtClean="0">
                <a:latin typeface="Kinetic" panose="00000500000000000000" pitchFamily="50" charset="0"/>
              </a:rPr>
              <a:t>Calmore</a:t>
            </a:r>
            <a:r>
              <a:rPr lang="en-GB" sz="1600" dirty="0" smtClean="0">
                <a:latin typeface="Kinetic" panose="00000500000000000000" pitchFamily="50" charset="0"/>
              </a:rPr>
              <a:t> the local area, reading and </a:t>
            </a:r>
          </a:p>
          <a:p>
            <a:r>
              <a:rPr lang="en-GB" sz="1600" dirty="0">
                <a:latin typeface="Kinetic" panose="00000500000000000000" pitchFamily="50" charset="0"/>
              </a:rPr>
              <a:t>m</a:t>
            </a:r>
            <a:r>
              <a:rPr lang="en-GB" sz="1600" dirty="0" smtClean="0">
                <a:latin typeface="Kinetic" panose="00000500000000000000" pitchFamily="50" charset="0"/>
              </a:rPr>
              <a:t>aking maps, Christmas</a:t>
            </a:r>
            <a:endParaRPr lang="en-GB" sz="1600" dirty="0">
              <a:latin typeface="Kinetic" panose="00000500000000000000" pitchFamily="50" charset="0"/>
            </a:endParaRPr>
          </a:p>
          <a:p>
            <a:r>
              <a:rPr lang="en-GB" sz="1600" dirty="0">
                <a:latin typeface="Kinetic" panose="00000500000000000000" pitchFamily="50" charset="0"/>
              </a:rPr>
              <a:t> </a:t>
            </a:r>
          </a:p>
          <a:p>
            <a:r>
              <a:rPr lang="en-GB" sz="1600" b="1" u="sng" dirty="0">
                <a:latin typeface="Kinetic" panose="00000500000000000000" pitchFamily="50" charset="0"/>
              </a:rPr>
              <a:t>Spring Term</a:t>
            </a:r>
            <a:endParaRPr lang="en-GB" sz="1600" dirty="0">
              <a:latin typeface="Kinetic" panose="00000500000000000000" pitchFamily="50" charset="0"/>
            </a:endParaRPr>
          </a:p>
          <a:p>
            <a:r>
              <a:rPr lang="en-GB" sz="1600" b="1" i="1" dirty="0" smtClean="0">
                <a:latin typeface="Kinetic" panose="00000500000000000000" pitchFamily="50" charset="0"/>
              </a:rPr>
              <a:t>Queens – Through time – </a:t>
            </a:r>
            <a:r>
              <a:rPr lang="en-GB" sz="1600" dirty="0" smtClean="0">
                <a:latin typeface="Kinetic" panose="00000500000000000000" pitchFamily="50" charset="0"/>
              </a:rPr>
              <a:t>Learning about Queen Elizabeth 1, 11 and Queen Victoria</a:t>
            </a:r>
            <a:endParaRPr lang="en-GB" sz="1600" dirty="0">
              <a:latin typeface="Kinetic" panose="00000500000000000000" pitchFamily="50" charset="0"/>
            </a:endParaRPr>
          </a:p>
          <a:p>
            <a:endParaRPr lang="en-GB" sz="1600" dirty="0">
              <a:latin typeface="Kinetic" panose="00000500000000000000" pitchFamily="50" charset="0"/>
            </a:endParaRPr>
          </a:p>
          <a:p>
            <a:r>
              <a:rPr lang="en-GB" sz="1600" b="1" i="1" dirty="0" smtClean="0">
                <a:latin typeface="Kinetic" panose="00000500000000000000" pitchFamily="50" charset="0"/>
              </a:rPr>
              <a:t>Florence and Mary </a:t>
            </a:r>
            <a:r>
              <a:rPr lang="en-GB" sz="1600" b="1" i="1" dirty="0" err="1" smtClean="0">
                <a:latin typeface="Kinetic" panose="00000500000000000000" pitchFamily="50" charset="0"/>
              </a:rPr>
              <a:t>Seacole</a:t>
            </a:r>
            <a:r>
              <a:rPr lang="en-GB" sz="1600" b="1" i="1" dirty="0" smtClean="0">
                <a:latin typeface="Kinetic" panose="00000500000000000000" pitchFamily="50" charset="0"/>
              </a:rPr>
              <a:t> </a:t>
            </a:r>
            <a:r>
              <a:rPr lang="en-GB" sz="1600" b="1" dirty="0" smtClean="0">
                <a:latin typeface="Kinetic" panose="00000500000000000000" pitchFamily="50" charset="0"/>
              </a:rPr>
              <a:t>– </a:t>
            </a:r>
            <a:r>
              <a:rPr lang="en-GB" sz="1600" dirty="0" smtClean="0">
                <a:latin typeface="Kinetic" panose="00000500000000000000" pitchFamily="50" charset="0"/>
              </a:rPr>
              <a:t>learning about the impact Florence and </a:t>
            </a:r>
          </a:p>
          <a:p>
            <a:r>
              <a:rPr lang="en-GB" sz="1600" dirty="0" smtClean="0">
                <a:latin typeface="Kinetic" panose="00000500000000000000" pitchFamily="50" charset="0"/>
              </a:rPr>
              <a:t>Mary had on our lives</a:t>
            </a:r>
            <a:endParaRPr lang="en-GB" sz="1600" dirty="0">
              <a:latin typeface="Kinetic" panose="00000500000000000000" pitchFamily="50" charset="0"/>
            </a:endParaRPr>
          </a:p>
          <a:p>
            <a:r>
              <a:rPr lang="en-GB" sz="1600" dirty="0">
                <a:latin typeface="Kinetic" panose="00000500000000000000" pitchFamily="50" charset="0"/>
              </a:rPr>
              <a:t> </a:t>
            </a:r>
          </a:p>
          <a:p>
            <a:r>
              <a:rPr lang="en-GB" sz="1600" b="1" u="sng" dirty="0">
                <a:latin typeface="Kinetic" panose="00000500000000000000" pitchFamily="50" charset="0"/>
              </a:rPr>
              <a:t>Summer Term</a:t>
            </a:r>
            <a:endParaRPr lang="en-GB" sz="1600" dirty="0">
              <a:latin typeface="Kinetic" panose="00000500000000000000" pitchFamily="50" charset="0"/>
            </a:endParaRPr>
          </a:p>
          <a:p>
            <a:r>
              <a:rPr lang="en-GB" sz="1600" b="1" i="1" dirty="0" smtClean="0">
                <a:latin typeface="Kinetic" panose="00000500000000000000" pitchFamily="50" charset="0"/>
              </a:rPr>
              <a:t>Awesome Animals – </a:t>
            </a:r>
            <a:r>
              <a:rPr lang="en-GB" sz="1600" dirty="0" smtClean="0">
                <a:latin typeface="Kinetic" panose="00000500000000000000" pitchFamily="50" charset="0"/>
              </a:rPr>
              <a:t>Animals and mini-beasts</a:t>
            </a:r>
            <a:endParaRPr lang="en-GB" sz="1600" dirty="0">
              <a:latin typeface="Kinetic" panose="00000500000000000000" pitchFamily="50" charset="0"/>
            </a:endParaRPr>
          </a:p>
          <a:p>
            <a:endParaRPr lang="en-GB" sz="1600" b="1" i="1" dirty="0" smtClean="0">
              <a:latin typeface="Kinetic" panose="00000500000000000000" pitchFamily="50" charset="0"/>
            </a:endParaRPr>
          </a:p>
          <a:p>
            <a:r>
              <a:rPr lang="en-GB" sz="1600" b="1" i="1" dirty="0" smtClean="0">
                <a:latin typeface="Kinetic" panose="00000500000000000000" pitchFamily="50" charset="0"/>
              </a:rPr>
              <a:t>Wonderful Weather – </a:t>
            </a:r>
            <a:r>
              <a:rPr lang="en-GB" sz="1600" i="1" dirty="0" smtClean="0">
                <a:latin typeface="Kinetic" panose="00000500000000000000" pitchFamily="50" charset="0"/>
              </a:rPr>
              <a:t>Looking at the weather including extreme weather </a:t>
            </a:r>
            <a:endParaRPr lang="en-GB" sz="1600" i="1" dirty="0">
              <a:latin typeface="Kinetic" panose="00000500000000000000" pitchFamily="50" charset="0"/>
            </a:endParaRPr>
          </a:p>
          <a:p>
            <a:r>
              <a:rPr lang="en-GB" sz="1600" i="1" dirty="0" smtClean="0">
                <a:latin typeface="Kinetic" panose="00000500000000000000" pitchFamily="50" charset="0"/>
              </a:rPr>
              <a:t>in the UK and in different countries </a:t>
            </a:r>
            <a:r>
              <a:rPr lang="en-GB" dirty="0"/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04" y="2835696"/>
            <a:ext cx="1979712" cy="1484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608" y="5458916"/>
            <a:ext cx="1499658" cy="1124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69094" y="4961986"/>
            <a:ext cx="1899682" cy="14188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81757" y="4927055"/>
            <a:ext cx="2267744" cy="17008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29776"/>
            <a:ext cx="2171733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7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55576" y="1492699"/>
            <a:ext cx="7776863" cy="481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inetic" panose="00000500000000000000" pitchFamily="50" charset="0"/>
                <a:cs typeface="Arial" pitchFamily="34" charset="0"/>
              </a:rPr>
              <a:t>Home - school learning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Kinetic" panose="00000500000000000000" pitchFamily="50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inetic" panose="00000500000000000000" pitchFamily="50" charset="0"/>
                <a:cs typeface="Arial" pitchFamily="34" charset="0"/>
              </a:rPr>
              <a:t>Books: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Kinetic" panose="00000500000000000000" pitchFamily="50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inetic" panose="00000500000000000000" pitchFamily="50" charset="0"/>
                <a:cs typeface="Arial" pitchFamily="34" charset="0"/>
              </a:rPr>
              <a:t>RWI reading book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inetic" panose="00000500000000000000" pitchFamily="50" charset="0"/>
                <a:cs typeface="Arial" pitchFamily="34" charset="0"/>
              </a:rPr>
              <a:t>– once a week, your child will share the book they have been reading in </a:t>
            </a:r>
            <a:r>
              <a:rPr lang="en-GB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their phonic group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inetic" panose="00000500000000000000" pitchFamily="50" charset="0"/>
                <a:cs typeface="Arial" pitchFamily="34" charset="0"/>
              </a:rPr>
              <a:t>.  In addition they will bring home a book bag book related to the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Kinetic" panose="00000500000000000000" pitchFamily="50" charset="0"/>
                <a:cs typeface="Arial" pitchFamily="34" charset="0"/>
              </a:rPr>
              <a:t> text they have been reading in phonics.  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Kinetic" panose="00000500000000000000" pitchFamily="50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b="1" dirty="0" smtClean="0">
              <a:solidFill>
                <a:srgbClr val="000000"/>
              </a:solidFill>
              <a:latin typeface="Kinetic" panose="00000500000000000000" pitchFamily="50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Kinetic" panose="00000500000000000000" pitchFamily="50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inetic" panose="00000500000000000000" pitchFamily="50" charset="0"/>
                <a:cs typeface="Arial" pitchFamily="34" charset="0"/>
              </a:rPr>
              <a:t>Library Book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inetic" panose="00000500000000000000" pitchFamily="50" charset="0"/>
                <a:cs typeface="Arial" pitchFamily="34" charset="0"/>
              </a:rPr>
              <a:t>– Please share the book your child has chosen.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inetic" panose="00000500000000000000" pitchFamily="50" charset="0"/>
                <a:cs typeface="Arial" pitchFamily="34" charset="0"/>
              </a:rPr>
              <a:t>Library day: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inetic" panose="00000500000000000000" pitchFamily="50" charset="0"/>
                <a:cs typeface="Arial" pitchFamily="34" charset="0"/>
              </a:rPr>
              <a:t>Thursday</a:t>
            </a:r>
            <a:r>
              <a:rPr kumimoji="0" lang="en-GB" b="0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Kinetic" panose="00000500000000000000" pitchFamily="50" charset="0"/>
                <a:cs typeface="Arial" pitchFamily="34" charset="0"/>
              </a:rPr>
              <a:t> </a:t>
            </a:r>
            <a:r>
              <a:rPr lang="en-GB" u="sng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e</a:t>
            </a:r>
            <a:r>
              <a:rPr kumimoji="0" lang="en-GB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inetic" panose="00000500000000000000" pitchFamily="50" charset="0"/>
                <a:cs typeface="Arial" pitchFamily="34" charset="0"/>
              </a:rPr>
              <a:t>very </a:t>
            </a:r>
            <a:r>
              <a:rPr lang="en-GB" u="sng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week (but ensure it is in your child’s book bag daily)</a:t>
            </a:r>
          </a:p>
        </p:txBody>
      </p:sp>
      <p:pic>
        <p:nvPicPr>
          <p:cNvPr id="2050" name="Picture 2" descr="Book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612773"/>
            <a:ext cx="1187202" cy="879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1428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b="1" u="sng" dirty="0" smtClean="0">
                <a:latin typeface="Kinetic" panose="00000500000000000000" pitchFamily="50" charset="0"/>
              </a:rPr>
              <a:t>UNIFORM</a:t>
            </a:r>
            <a:endParaRPr lang="en-GB" b="1" u="sng" dirty="0">
              <a:latin typeface="Kinetic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Kinetic" panose="00000500000000000000" pitchFamily="50" charset="0"/>
              </a:rPr>
              <a:t>PE kits to be worn on a Monday and Friday</a:t>
            </a:r>
          </a:p>
          <a:p>
            <a:endParaRPr lang="en-GB" sz="2800" b="1" dirty="0" smtClean="0">
              <a:latin typeface="Kinetic" panose="00000500000000000000" pitchFamily="50" charset="0"/>
            </a:endParaRPr>
          </a:p>
          <a:p>
            <a:r>
              <a:rPr lang="en-GB" sz="2800" b="1" dirty="0" smtClean="0">
                <a:latin typeface="Kinetic" panose="00000500000000000000" pitchFamily="50" charset="0"/>
              </a:rPr>
              <a:t>Wellies and water suit </a:t>
            </a:r>
            <a:r>
              <a:rPr lang="en-GB" sz="2800" dirty="0" smtClean="0">
                <a:latin typeface="Kinetic" panose="00000500000000000000" pitchFamily="50" charset="0"/>
              </a:rPr>
              <a:t> </a:t>
            </a:r>
          </a:p>
          <a:p>
            <a:endParaRPr lang="en-GB" sz="2800" b="1" dirty="0" smtClean="0">
              <a:solidFill>
                <a:srgbClr val="000000"/>
              </a:solidFill>
              <a:latin typeface="Kinetic" panose="00000500000000000000" pitchFamily="50" charset="0"/>
              <a:cs typeface="Arial" pitchFamily="34" charset="0"/>
            </a:endParaRPr>
          </a:p>
          <a:p>
            <a:r>
              <a:rPr lang="en-GB" sz="2800" b="1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Make sure your child has a named coat in school. </a:t>
            </a:r>
          </a:p>
          <a:p>
            <a:endParaRPr lang="en-GB" sz="2800" b="1" dirty="0">
              <a:solidFill>
                <a:srgbClr val="000000"/>
              </a:solidFill>
              <a:latin typeface="Kinetic" panose="00000500000000000000" pitchFamily="50" charset="0"/>
              <a:cs typeface="Arial" pitchFamily="34" charset="0"/>
            </a:endParaRPr>
          </a:p>
          <a:p>
            <a:r>
              <a:rPr lang="en-GB" sz="2800" b="1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Please ensure your child has a Book Bag in school everyday.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466" y="2002755"/>
            <a:ext cx="653288" cy="529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507" y="2821991"/>
            <a:ext cx="938213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805" y="5221378"/>
            <a:ext cx="1100808" cy="99760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83568" y="260648"/>
            <a:ext cx="662473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inetic" panose="00000500000000000000" pitchFamily="50" charset="0"/>
                <a:cs typeface="Arial" pitchFamily="34" charset="0"/>
              </a:rPr>
              <a:t>Reminders!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endParaRPr kumimoji="0" lang="en-GB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Kinetic" panose="00000500000000000000" pitchFamily="50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inetic" panose="00000500000000000000" pitchFamily="50" charset="0"/>
                <a:cs typeface="Arial" pitchFamily="34" charset="0"/>
              </a:rPr>
              <a:t>If your child is ill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inetic" panose="00000500000000000000" pitchFamily="50" charset="0"/>
                <a:cs typeface="Arial" pitchFamily="34" charset="0"/>
              </a:rPr>
              <a:t>…..phone/email the school on the first day of absence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endParaRPr kumimoji="0" lang="en-GB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Kinetic" panose="00000500000000000000" pitchFamily="50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endParaRPr lang="en-GB" sz="2800" b="1" dirty="0">
              <a:solidFill>
                <a:srgbClr val="000000"/>
              </a:solidFill>
              <a:latin typeface="Kinetic" panose="00000500000000000000" pitchFamily="50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inetic" panose="00000500000000000000" pitchFamily="50" charset="0"/>
                <a:cs typeface="Arial" pitchFamily="34" charset="0"/>
              </a:rPr>
              <a:t>Let us know if someone else is collecting your child</a:t>
            </a:r>
            <a:r>
              <a:rPr lang="en-GB" sz="2800" b="1" dirty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 </a:t>
            </a:r>
            <a:r>
              <a:rPr lang="en-GB" sz="2800" b="1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– in the diary at the office</a:t>
            </a:r>
            <a:endParaRPr kumimoji="0" lang="en-GB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Kinetic" panose="00000500000000000000" pitchFamily="50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endParaRPr lang="en-GB" sz="2800" b="1" dirty="0" smtClean="0">
              <a:solidFill>
                <a:srgbClr val="000000"/>
              </a:solidFill>
              <a:latin typeface="Kinetic" panose="00000500000000000000" pitchFamily="50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inetic" panose="00000500000000000000" pitchFamily="50" charset="0"/>
                <a:cs typeface="Arial" pitchFamily="34" charset="0"/>
              </a:rPr>
              <a:t>Phoni</a:t>
            </a:r>
            <a:r>
              <a:rPr lang="en-GB" sz="2800" b="1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cs screening - June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inetic" panose="00000500000000000000" pitchFamily="50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9"/>
          <a:stretch/>
        </p:blipFill>
        <p:spPr>
          <a:xfrm>
            <a:off x="5508104" y="4437112"/>
            <a:ext cx="2016224" cy="1918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548680"/>
            <a:ext cx="1531045" cy="113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60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7200" dirty="0" smtClean="0">
                <a:latin typeface="Kinetic" panose="00000500000000000000" pitchFamily="50" charset="0"/>
              </a:rPr>
              <a:t>Milk-</a:t>
            </a:r>
            <a:r>
              <a:rPr lang="en-GB" dirty="0" smtClean="0">
                <a:latin typeface="Kinetic" panose="00000500000000000000" pitchFamily="50" charset="0"/>
              </a:rPr>
              <a:t>no longer free</a:t>
            </a:r>
            <a:endParaRPr lang="en-GB" sz="7200" dirty="0" smtClean="0">
              <a:latin typeface="Kinetic" panose="00000500000000000000" pitchFamily="50" charset="0"/>
            </a:endParaRPr>
          </a:p>
          <a:p>
            <a:pPr algn="ctr">
              <a:buNone/>
            </a:pPr>
            <a:r>
              <a:rPr lang="en-GB" sz="7200" dirty="0" smtClean="0">
                <a:latin typeface="Kinetic" panose="00000500000000000000" pitchFamily="50" charset="0"/>
              </a:rPr>
              <a:t>Fruit-</a:t>
            </a:r>
            <a:r>
              <a:rPr lang="en-GB" sz="4000" dirty="0" smtClean="0">
                <a:latin typeface="Kinetic" panose="00000500000000000000" pitchFamily="50" charset="0"/>
              </a:rPr>
              <a:t>free</a:t>
            </a:r>
            <a:endParaRPr lang="en-GB" sz="7200" dirty="0" smtClean="0">
              <a:latin typeface="Kinetic" panose="00000500000000000000" pitchFamily="50" charset="0"/>
            </a:endParaRPr>
          </a:p>
          <a:p>
            <a:pPr algn="ctr">
              <a:buNone/>
            </a:pPr>
            <a:r>
              <a:rPr lang="en-GB" sz="7200" dirty="0" smtClean="0">
                <a:latin typeface="Kinetic" panose="00000500000000000000" pitchFamily="50" charset="0"/>
              </a:rPr>
              <a:t>Lunches-</a:t>
            </a:r>
            <a:r>
              <a:rPr lang="en-GB" sz="3600" dirty="0" smtClean="0">
                <a:latin typeface="Kinetic" panose="00000500000000000000" pitchFamily="50" charset="0"/>
              </a:rPr>
              <a:t>free</a:t>
            </a:r>
            <a:endParaRPr lang="en-GB" sz="7200" dirty="0">
              <a:latin typeface="Kinetic" panose="00000500000000000000" pitchFamily="50" charset="0"/>
            </a:endParaRPr>
          </a:p>
        </p:txBody>
      </p:sp>
      <p:pic>
        <p:nvPicPr>
          <p:cNvPr id="19458" name="Picture 2" descr="http://ts1.mm.bing.net/th?id=HN.608003181313984968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1654984" cy="2016224"/>
          </a:xfrm>
          <a:prstGeom prst="rect">
            <a:avLst/>
          </a:prstGeom>
          <a:noFill/>
        </p:spPr>
      </p:pic>
      <p:pic>
        <p:nvPicPr>
          <p:cNvPr id="19460" name="Picture 4" descr="http://ts3.mm.bing.net/th?id=HN.608052775293027338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348880"/>
            <a:ext cx="2016223" cy="1512168"/>
          </a:xfrm>
          <a:prstGeom prst="rect">
            <a:avLst/>
          </a:prstGeom>
          <a:noFill/>
        </p:spPr>
      </p:pic>
      <p:pic>
        <p:nvPicPr>
          <p:cNvPr id="19462" name="Picture 6" descr="http://ts2.mm.bing.net/th?id=HN.608015069776315965&amp;pid=15.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93096"/>
            <a:ext cx="1766051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462</Words>
  <Application>Microsoft Office PowerPoint</Application>
  <PresentationFormat>On-screen Show (4:3)</PresentationFormat>
  <Paragraphs>89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Comic Sans MS</vt:lpstr>
      <vt:lpstr>Kinetic</vt:lpstr>
      <vt:lpstr>Symbol</vt:lpstr>
      <vt:lpstr>Office Theme</vt:lpstr>
      <vt:lpstr>PowerPoint Presentation</vt:lpstr>
      <vt:lpstr>PowerPoint Presentation</vt:lpstr>
      <vt:lpstr>Expectations</vt:lpstr>
      <vt:lpstr>PowerPoint Presentation</vt:lpstr>
      <vt:lpstr>PowerPoint Presentation</vt:lpstr>
      <vt:lpstr>PowerPoint Presentation</vt:lpstr>
      <vt:lpstr>UNIFORM</vt:lpstr>
      <vt:lpstr>PowerPoint Presentation</vt:lpstr>
      <vt:lpstr>PowerPoint Presentation</vt:lpstr>
      <vt:lpstr>A little plea for help...</vt:lpstr>
    </vt:vector>
  </TitlesOfParts>
  <Company>Calmore Infant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Wood</dc:creator>
  <cp:lastModifiedBy>SWILLES</cp:lastModifiedBy>
  <cp:revision>68</cp:revision>
  <dcterms:created xsi:type="dcterms:W3CDTF">2012-09-18T12:07:44Z</dcterms:created>
  <dcterms:modified xsi:type="dcterms:W3CDTF">2023-07-06T10:55:35Z</dcterms:modified>
</cp:coreProperties>
</file>